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1BA"/>
    <a:srgbClr val="DAFFF6"/>
    <a:srgbClr val="1532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31E0-89A8-F848-99BD-4F0BAC52272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EEB3-126D-3C4F-B84E-148BE980A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56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810" y="2130425"/>
            <a:ext cx="7691521" cy="1470025"/>
          </a:xfrm>
        </p:spPr>
        <p:txBody>
          <a:bodyPr/>
          <a:lstStyle>
            <a:lvl1pPr>
              <a:defRPr>
                <a:solidFill>
                  <a:srgbClr val="1532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165" y="3362632"/>
            <a:ext cx="4256312" cy="2276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532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20120902 little squa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8641"/>
            <a:ext cx="728710" cy="7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38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8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7959" y="813238"/>
            <a:ext cx="4055241" cy="93717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61772" y="5734151"/>
            <a:ext cx="425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C6BC84A-B0C2-BE4B-84D9-C0536B71BD95}" type="slidenum">
              <a:rPr lang="en-US" sz="1600" b="1" smtClean="0">
                <a:solidFill>
                  <a:srgbClr val="153238"/>
                </a:solidFill>
              </a:rPr>
              <a:pPr/>
              <a:t>‹#›</a:t>
            </a:fld>
            <a:endParaRPr lang="en-US" sz="1600" b="1" dirty="0">
              <a:solidFill>
                <a:srgbClr val="153238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50410"/>
            <a:ext cx="8229600" cy="43757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Headline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79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30215 PPP hea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849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5242" y="735724"/>
            <a:ext cx="3643586" cy="68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9" name="Picture 8" descr="logo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621" y="6345243"/>
            <a:ext cx="8592207" cy="4169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AD29-258D-1E4D-A623-585EABBDE01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7479-0D02-234E-9303-FDF6A288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65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248" y="2614795"/>
            <a:ext cx="8149000" cy="81245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Integrated Coastal Zone Management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649" y="3487564"/>
            <a:ext cx="7115524" cy="2276168"/>
          </a:xfrm>
        </p:spPr>
        <p:txBody>
          <a:bodyPr/>
          <a:lstStyle/>
          <a:p>
            <a:pPr algn="l"/>
            <a:r>
              <a:rPr lang="en-US" b="1" dirty="0" smtClean="0"/>
              <a:t>Unit 7: Integrated coastal planning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0811858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0550" y="1907043"/>
            <a:ext cx="8617789" cy="223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Task 5b (20 mins)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The goal is to derive one problem tree per class group</a:t>
            </a: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This will require each class group to identify common causes and effects from each problem tree, minimising the differences between each key stakeholder’s problem tree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Where it is not possible to combine problem trees, make a note and be prepared to explain why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37253" y="813238"/>
            <a:ext cx="4355947" cy="937172"/>
          </a:xfrm>
        </p:spPr>
        <p:txBody>
          <a:bodyPr/>
          <a:lstStyle/>
          <a:p>
            <a:r>
              <a:rPr lang="en-US" sz="2400" dirty="0" smtClean="0"/>
              <a:t>5b. Combining problem trees</a:t>
            </a:r>
            <a:endParaRPr lang="en-US" sz="2400" dirty="0"/>
          </a:p>
        </p:txBody>
      </p:sp>
    </p:spTree>
  </p:cSld>
  <p:clrMapOvr>
    <a:masterClrMapping/>
  </p:clrMapOvr>
  <p:transition spd="slow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0550" y="1907043"/>
            <a:ext cx="8617789" cy="223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Task 6a (25 mins)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noProof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Re-define your key problem as an objective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Construct an objective tree for each key stakeholder group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37253" y="813238"/>
            <a:ext cx="4355947" cy="937172"/>
          </a:xfrm>
        </p:spPr>
        <p:txBody>
          <a:bodyPr/>
          <a:lstStyle/>
          <a:p>
            <a:r>
              <a:rPr lang="en-US" sz="2400" dirty="0" smtClean="0"/>
              <a:t>6a. Constructing objective trees</a:t>
            </a:r>
            <a:endParaRPr lang="en-US" sz="2400" dirty="0"/>
          </a:p>
        </p:txBody>
      </p:sp>
    </p:spTree>
  </p:cSld>
  <p:clrMapOvr>
    <a:masterClrMapping/>
  </p:clrMapOvr>
  <p:transition spd="slow"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37253" y="813238"/>
            <a:ext cx="4355947" cy="937172"/>
          </a:xfrm>
        </p:spPr>
        <p:txBody>
          <a:bodyPr/>
          <a:lstStyle/>
          <a:p>
            <a:r>
              <a:rPr lang="en-US" sz="2400" dirty="0" smtClean="0"/>
              <a:t>6b. Combining objective trees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0550" y="1907043"/>
            <a:ext cx="8617789" cy="223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Task 6b (40 mins)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The goal is to derive one objective tree</a:t>
            </a: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This will require each class group to identify common means and outcomes from each problem tree, minimising the differences between each key stakeholder’s objective tree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Where it is not possible to combine objective trees, make a note and be prepared to explain why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37253" y="813238"/>
            <a:ext cx="4355947" cy="937172"/>
          </a:xfrm>
        </p:spPr>
        <p:txBody>
          <a:bodyPr/>
          <a:lstStyle/>
          <a:p>
            <a:r>
              <a:rPr lang="en-US" sz="2400" dirty="0" smtClean="0"/>
              <a:t>7. Opportunities and constraints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329" y="1907043"/>
            <a:ext cx="8617789" cy="223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Task 7 (30 mins)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Consider your group’s final problem tree</a:t>
            </a:r>
          </a:p>
          <a:p>
            <a:pPr marL="914400" lvl="1" indent="-457200">
              <a:spcBef>
                <a:spcPct val="20000"/>
              </a:spcBef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 Which of the causes would be best dealt with by local coastal managers? Why?</a:t>
            </a:r>
          </a:p>
          <a:p>
            <a:pPr marL="914400" lvl="1" indent="-457200">
              <a:spcBef>
                <a:spcPct val="20000"/>
              </a:spcBef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 Which of the causes would be best dealt with at the regional or national level? Why?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7329" y="3811836"/>
            <a:ext cx="8976671" cy="223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 startAt="2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Consider your group’s final objective tree</a:t>
            </a:r>
          </a:p>
          <a:p>
            <a:pPr marL="914400" lvl="1" indent="-457200">
              <a:spcBef>
                <a:spcPct val="20000"/>
              </a:spcBef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 Which of the means (</a:t>
            </a:r>
            <a:r>
              <a:rPr lang="en-AU" sz="1600" b="1" dirty="0" err="1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ie</a:t>
            </a: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policies) would be best implemented by local coastal managers? Why?</a:t>
            </a:r>
          </a:p>
          <a:p>
            <a:pPr marL="914400" lvl="1" indent="-457200">
              <a:spcBef>
                <a:spcPct val="20000"/>
              </a:spcBef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 Which of the policies would be best implemented at the regional or national level? Why?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37253" y="813238"/>
            <a:ext cx="4355947" cy="937172"/>
          </a:xfrm>
        </p:spPr>
        <p:txBody>
          <a:bodyPr/>
          <a:lstStyle/>
          <a:p>
            <a:r>
              <a:rPr lang="en-US" sz="2400" dirty="0" smtClean="0"/>
              <a:t>8. Conclusion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329" y="1907043"/>
            <a:ext cx="8925871" cy="223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Each group has worked through stages needed to produce an integrated coastal management plan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There are other elements to ICZM, but identifying threats and policies which generate most support from stakeholders is essential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Assessment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Individual report summarising this group exercise. Guidance on the </a:t>
            </a:r>
            <a:r>
              <a:rPr lang="en-AU" sz="160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report structure and length 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is provided in the accompanying material for this course.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1685" y="1794479"/>
            <a:ext cx="8229600" cy="3383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Unit content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Producing a coastal management plan: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Defining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the study area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Identifying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principal coastal problem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Identifying vulnerability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Identifying stakeholder groups relevant to problem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Construct and combine problem trees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Construct and combine objective trees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Identifying opportunities and constraints to achieving objectives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Conclusion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1685" y="1794479"/>
            <a:ext cx="8229600" cy="3383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Learning outcomes</a:t>
            </a:r>
          </a:p>
          <a:p>
            <a:pPr marL="457200" lvl="0" indent="-457200">
              <a:spcBef>
                <a:spcPct val="20000"/>
              </a:spcBef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Upon completion of this unit, students will be able to :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Prioritise and analyse coastal problems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Identify strategies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to address principal problem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Justify stakeholder participation in strategy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Evaluate progress in achieving outcomes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0550" y="1776288"/>
            <a:ext cx="8617789" cy="1010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This unit brings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together previous material and lasts all day!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It involves small group work – 4 or 5 people per group maximum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All work will be organised and timed so that each group prepares its own plan</a:t>
            </a: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0550" y="3019245"/>
            <a:ext cx="8617789" cy="165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Each group will need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to organise itself</a:t>
            </a:r>
          </a:p>
          <a:p>
            <a:pPr marL="457200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All members should contribute</a:t>
            </a: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One person should record all decisions by the group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Groups can move and work in different spaces if that helps</a:t>
            </a:r>
          </a:p>
        </p:txBody>
      </p:sp>
    </p:spTree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0550" y="1776288"/>
            <a:ext cx="8617789" cy="2847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Task 1 (15 mins)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Choose </a:t>
            </a:r>
            <a:r>
              <a:rPr lang="en-AU" sz="1600" noProof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 case study coastal region with which all group members are familiar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noProof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This can be rural or urban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noProof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but should be ideally relatively small (helps in identifying threats) and in need of management (threats are present)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noProof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Inform the class leader of your region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1. Define the area</a:t>
            </a:r>
            <a:endParaRPr lang="en-US" dirty="0"/>
          </a:p>
        </p:txBody>
      </p:sp>
    </p:spTree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0550" y="1776288"/>
            <a:ext cx="8617789" cy="223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Task 2 (20 mins)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What human activity/activities present the most important problem in your case study region?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Consider all possible problems. Use pair-wise ranking to help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Record your discussion and be prepared to explain your decision</a:t>
            </a: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59287" y="813238"/>
            <a:ext cx="4333913" cy="937172"/>
          </a:xfrm>
        </p:spPr>
        <p:txBody>
          <a:bodyPr/>
          <a:lstStyle/>
          <a:p>
            <a:r>
              <a:rPr lang="en-US" dirty="0" smtClean="0"/>
              <a:t>2. Identify main problem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0550" y="4163683"/>
            <a:ext cx="8617789" cy="223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Pair-wise ranking</a:t>
            </a: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1321" y="4658264"/>
          <a:ext cx="2746075" cy="137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9215"/>
                <a:gridCol w="549215"/>
                <a:gridCol w="549215"/>
                <a:gridCol w="549215"/>
                <a:gridCol w="549215"/>
              </a:tblGrid>
              <a:tr h="229476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A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B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D</a:t>
                      </a:r>
                      <a:endParaRPr lang="en-AU" sz="1200" dirty="0"/>
                    </a:p>
                  </a:txBody>
                  <a:tcPr/>
                </a:tc>
              </a:tr>
              <a:tr h="229476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A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A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D</a:t>
                      </a:r>
                      <a:endParaRPr lang="en-AU" sz="1200" dirty="0"/>
                    </a:p>
                  </a:txBody>
                  <a:tcPr/>
                </a:tc>
              </a:tr>
              <a:tr h="229476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B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C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D</a:t>
                      </a:r>
                      <a:endParaRPr lang="en-AU" sz="1200" dirty="0"/>
                    </a:p>
                  </a:txBody>
                  <a:tcPr/>
                </a:tc>
              </a:tr>
              <a:tr h="229476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C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D</a:t>
                      </a:r>
                      <a:endParaRPr lang="en-AU" sz="1200" dirty="0"/>
                    </a:p>
                  </a:txBody>
                  <a:tcPr/>
                </a:tc>
              </a:tr>
              <a:tr h="229476">
                <a:tc>
                  <a:txBody>
                    <a:bodyPr/>
                    <a:lstStyle/>
                    <a:p>
                      <a:r>
                        <a:rPr lang="en-AU" sz="1200" b="1" dirty="0" smtClean="0"/>
                        <a:t>D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8422" y="4658264"/>
            <a:ext cx="5589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Candara" pitchFamily="34" charset="0"/>
              </a:rPr>
              <a:t>Compare all combinations (A or B; A or C; etc) and decide which is most important in each case</a:t>
            </a:r>
          </a:p>
          <a:p>
            <a:endParaRPr lang="en-AU" sz="1400" dirty="0" smtClean="0">
              <a:latin typeface="Candara" pitchFamily="34" charset="0"/>
            </a:endParaRPr>
          </a:p>
          <a:p>
            <a:r>
              <a:rPr lang="en-AU" sz="1400" dirty="0" smtClean="0">
                <a:latin typeface="Candara" pitchFamily="34" charset="0"/>
              </a:rPr>
              <a:t>Add together and identify most important problem</a:t>
            </a:r>
          </a:p>
          <a:p>
            <a:endParaRPr lang="en-AU" sz="1400" dirty="0" smtClean="0">
              <a:latin typeface="Candara" pitchFamily="34" charset="0"/>
            </a:endParaRPr>
          </a:p>
          <a:p>
            <a:r>
              <a:rPr lang="en-AU" sz="1400" dirty="0" smtClean="0">
                <a:latin typeface="Candara" pitchFamily="34" charset="0"/>
              </a:rPr>
              <a:t>Example table: D=3; C=2; A=1...therefore D is most significant</a:t>
            </a:r>
            <a:endParaRPr lang="en-AU" sz="1400" dirty="0">
              <a:latin typeface="Candara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0550" y="1907043"/>
            <a:ext cx="8617789" cy="223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Task 3 (15 mins)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Is your case study vulnerable to the problem?</a:t>
            </a: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Vulnerability of coast reflects combination of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scale: are the impacts localised or large scale?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timing: are the impacts short term or long term?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magnitude: are the impacts direct or indirect?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certainty: are the impacts inevitable or is there any doubt?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noProof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Are there particular ecological factors affecting vulnerability?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err="1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eg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highly sensitive habitats</a:t>
            </a: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3. Vulnerability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0550" y="5056449"/>
            <a:ext cx="5589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Candara" pitchFamily="34" charset="0"/>
              </a:rPr>
              <a:t>Discuss and record your decision</a:t>
            </a:r>
            <a:endParaRPr lang="en-AU" sz="1600" dirty="0">
              <a:latin typeface="Candara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0550" y="1907043"/>
            <a:ext cx="8617789" cy="223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Task 4 (45 mins)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Identify the stakeholders of relevance to your case study and threat</a:t>
            </a: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Use the matrix to group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stakeholders by influence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and importance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 startAt="3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Define a suitable  and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effective  participation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strategy for each group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in your matrix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37253" y="813238"/>
            <a:ext cx="4355947" cy="937172"/>
          </a:xfrm>
        </p:spPr>
        <p:txBody>
          <a:bodyPr/>
          <a:lstStyle/>
          <a:p>
            <a:r>
              <a:rPr lang="en-US" sz="2400" dirty="0" smtClean="0"/>
              <a:t>4. Stakeholders and participation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4660" y="3141790"/>
            <a:ext cx="4496470" cy="224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0550" y="1907043"/>
            <a:ext cx="8617789" cy="223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Task 5a (40 mins)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Identify the key stakeholders of relevance to your case study and problem</a:t>
            </a:r>
            <a:endParaRPr lang="en-AU" sz="1600" b="1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Construct a problem tree for each key stakeholder group focusing upon the problem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lphaLcParenR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This will mean more than one problem tree being constructed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37253" y="813238"/>
            <a:ext cx="4355947" cy="937172"/>
          </a:xfrm>
        </p:spPr>
        <p:txBody>
          <a:bodyPr/>
          <a:lstStyle/>
          <a:p>
            <a:r>
              <a:rPr lang="en-US" sz="2400" dirty="0" smtClean="0"/>
              <a:t>5a. Constructing problem trees</a:t>
            </a:r>
            <a:endParaRPr lang="en-US" sz="2400" dirty="0"/>
          </a:p>
        </p:txBody>
      </p:sp>
    </p:spTree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Presentatio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766</TotalTime>
  <Words>797</Words>
  <Application>Microsoft Office PowerPoint</Application>
  <PresentationFormat>On-screen Show (4:3)</PresentationFormat>
  <Paragraphs>139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Presentation template</vt:lpstr>
      <vt:lpstr>Integrated Coastal Zone Management</vt:lpstr>
      <vt:lpstr>Introduction</vt:lpstr>
      <vt:lpstr>Introduction</vt:lpstr>
      <vt:lpstr>Introduction</vt:lpstr>
      <vt:lpstr>1. Define the area</vt:lpstr>
      <vt:lpstr>2. Identify main problem</vt:lpstr>
      <vt:lpstr>3. Vulnerability</vt:lpstr>
      <vt:lpstr>4. Stakeholders and participation</vt:lpstr>
      <vt:lpstr>5a. Constructing problem trees</vt:lpstr>
      <vt:lpstr>5b. Combining problem trees</vt:lpstr>
      <vt:lpstr>6a. Constructing objective trees</vt:lpstr>
      <vt:lpstr>6b. Combining objective trees</vt:lpstr>
      <vt:lpstr>7. Opportunities and constraints</vt:lpstr>
      <vt:lpstr>8.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Coastal Zone Management</dc:title>
  <dc:creator>Windows User</dc:creator>
  <cp:lastModifiedBy>Windows User</cp:lastModifiedBy>
  <cp:revision>92</cp:revision>
  <dcterms:created xsi:type="dcterms:W3CDTF">2013-02-25T01:10:04Z</dcterms:created>
  <dcterms:modified xsi:type="dcterms:W3CDTF">2013-03-18T06:52:05Z</dcterms:modified>
</cp:coreProperties>
</file>